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media/image1.png" ContentType="image/png"/>
  <Override PartName="/ppt/media/image14.png" ContentType="image/png"/>
  <Override PartName="/ppt/media/image9.png" ContentType="image/png"/>
  <Override PartName="/ppt/media/image8.jpeg" ContentType="image/jpe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13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75E959-CB16-40FD-A6D4-D5005652404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2920" y="300240"/>
            <a:ext cx="906876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907128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sr-RS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3640" y="4058280"/>
            <a:ext cx="907128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sr-RS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C67F2C-0726-42A1-8428-9BA4B8F8E2A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2920" y="300240"/>
            <a:ext cx="906876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sr-RS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1960" y="176832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sr-RS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3640" y="405828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sr-RS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1960" y="405828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sr-RS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BCF6C4-7153-489A-8B1A-25A55F9BA8D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2920" y="300240"/>
            <a:ext cx="906876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sr-RS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0840" y="176832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sr-RS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7680" y="176832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sr-RS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3640" y="405828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sr-RS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0840" y="405828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sr-RS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7680" y="405828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sr-RS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3C79CD-DF80-4E36-AEC8-7307BFF024E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2920" y="300240"/>
            <a:ext cx="906876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768320"/>
            <a:ext cx="907128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0F59D2-18C4-4340-B679-07A2A4F2CDF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2920" y="300240"/>
            <a:ext cx="906876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907128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sr-RS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602863-56D8-4E94-BA6B-80F448E83C5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2920" y="300240"/>
            <a:ext cx="906876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656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sr-RS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1960" y="1768320"/>
            <a:ext cx="442656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sr-RS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D68028-6648-4ED2-B50E-5AE47DF227C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2920" y="300240"/>
            <a:ext cx="906876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848EC0-FA39-4B1C-A620-2A91ED508B4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2920" y="300240"/>
            <a:ext cx="9068760" cy="584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464BB0-7FF6-4CC7-B5CB-C7A2DE6F10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2920" y="300240"/>
            <a:ext cx="906876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sr-RS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1960" y="1768320"/>
            <a:ext cx="442656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sr-RS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3640" y="405828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sr-RS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3B15B4-EB79-4512-9EA2-5B7313BE094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2920" y="300240"/>
            <a:ext cx="906876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656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sr-RS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1960" y="176832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sr-RS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1960" y="405828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sr-RS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7D60A3-19EA-4356-8893-C02D7950823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2920" y="300240"/>
            <a:ext cx="906876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58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3640" y="176832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sr-RS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1960" y="176832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sr-RS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3640" y="4058280"/>
            <a:ext cx="907128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888"/>
              </a:spcBef>
              <a:buNone/>
            </a:pPr>
            <a:endParaRPr b="0" lang="sr-RS" sz="4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B5CDD8-E329-4730-BC17-18135226F10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2920" y="300240"/>
            <a:ext cx="906876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r-R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sr-R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6280" y="6884640"/>
            <a:ext cx="3192840" cy="51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de-CH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sr-R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5560" y="6884640"/>
            <a:ext cx="2346840" cy="51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CH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DDF9165-91C4-45B1-A0AE-C947EC7F3851}" type="slidenum">
              <a:rPr b="0" lang="de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sr-R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2920" y="6884640"/>
            <a:ext cx="2346840" cy="51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sr-R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sr-R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sr-R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3640" y="1768320"/>
            <a:ext cx="907128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RS" sz="427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sr-RS" sz="427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51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RS" sz="373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sr-RS" sz="373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1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R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75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RS" sz="267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sr-RS" sz="267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RS" sz="267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sr-RS" sz="267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RS" sz="267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sr-RS" sz="267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RS" sz="267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sr-RS" sz="26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59640" y="2340000"/>
            <a:ext cx="9358560" cy="28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Оптимизација управљања паралелним манипулатором употребом еволутивних алгоритама</a:t>
            </a:r>
            <a:endParaRPr b="0" lang="sr-R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039280" y="6298560"/>
            <a:ext cx="4137480" cy="57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Лазар Попадић МХ4/2020</a:t>
            </a: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006920" y="81360"/>
            <a:ext cx="457092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Кретање честица</a:t>
            </a: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Rectangle 67"/>
          <p:cNvSpPr/>
          <p:nvPr/>
        </p:nvSpPr>
        <p:spPr>
          <a:xfrm>
            <a:off x="474120" y="6935400"/>
            <a:ext cx="9063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3" name="Picture 68" descr=""/>
          <p:cNvPicPr/>
          <p:nvPr/>
        </p:nvPicPr>
        <p:blipFill>
          <a:blip r:embed="rId2"/>
          <a:stretch/>
        </p:blipFill>
        <p:spPr>
          <a:xfrm>
            <a:off x="575640" y="1964520"/>
            <a:ext cx="8926560" cy="1633320"/>
          </a:xfrm>
          <a:prstGeom prst="rect">
            <a:avLst/>
          </a:prstGeom>
          <a:ln w="0">
            <a:noFill/>
          </a:ln>
        </p:spPr>
      </p:pic>
      <p:pic>
        <p:nvPicPr>
          <p:cNvPr id="74" name="Picture 69" descr=""/>
          <p:cNvPicPr/>
          <p:nvPr/>
        </p:nvPicPr>
        <p:blipFill>
          <a:blip r:embed="rId3"/>
          <a:stretch/>
        </p:blipFill>
        <p:spPr>
          <a:xfrm>
            <a:off x="3008520" y="4117680"/>
            <a:ext cx="4061520" cy="226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006920" y="81360"/>
            <a:ext cx="511200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Имплементација PSO</a:t>
            </a: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Rectangle 71"/>
          <p:cNvSpPr/>
          <p:nvPr/>
        </p:nvSpPr>
        <p:spPr>
          <a:xfrm>
            <a:off x="474120" y="6935400"/>
            <a:ext cx="9063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7" name="TextBox 72"/>
          <p:cNvSpPr/>
          <p:nvPr/>
        </p:nvSpPr>
        <p:spPr>
          <a:xfrm>
            <a:off x="809640" y="1739520"/>
            <a:ext cx="8458560" cy="40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Коришћен за оптимизацију PID параметара.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Модификације: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променљива инерција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концепт околине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006920" y="81360"/>
            <a:ext cx="457092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Симулација</a:t>
            </a: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Rectangle 1"/>
          <p:cNvSpPr/>
          <p:nvPr/>
        </p:nvSpPr>
        <p:spPr>
          <a:xfrm>
            <a:off x="474120" y="6935400"/>
            <a:ext cx="9063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0" name="TextBox 2"/>
          <p:cNvSpPr/>
          <p:nvPr/>
        </p:nvSpPr>
        <p:spPr>
          <a:xfrm>
            <a:off x="809640" y="1739520"/>
            <a:ext cx="8458560" cy="40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50000"/>
              </a:lnSpc>
            </a:pP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почетни положај врха алата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(40mm, 60mm)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жељени положај врха алата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(-40mm, 60mm)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укупно време симулације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4s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корак симулације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2ms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почетак спољашњег поремећаја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2s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73" descr=""/>
          <p:cNvPicPr/>
          <p:nvPr/>
        </p:nvPicPr>
        <p:blipFill>
          <a:blip r:embed="rId2"/>
          <a:stretch/>
        </p:blipFill>
        <p:spPr>
          <a:xfrm>
            <a:off x="0" y="1011960"/>
            <a:ext cx="10078920" cy="654624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006920" y="81360"/>
            <a:ext cx="457092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Неоптимизовани параметри</a:t>
            </a:r>
            <a:br>
              <a:rPr sz="2800"/>
            </a:b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Rectangle 75"/>
          <p:cNvSpPr/>
          <p:nvPr/>
        </p:nvSpPr>
        <p:spPr>
          <a:xfrm>
            <a:off x="474120" y="6935400"/>
            <a:ext cx="9063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006920" y="81360"/>
            <a:ext cx="457092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Неоптимизовани параметри</a:t>
            </a:r>
            <a:br>
              <a:rPr sz="2800"/>
            </a:b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Rectangle 77"/>
          <p:cNvSpPr/>
          <p:nvPr/>
        </p:nvSpPr>
        <p:spPr>
          <a:xfrm>
            <a:off x="474120" y="6935400"/>
            <a:ext cx="9063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6" name="Picture 78" descr=""/>
          <p:cNvPicPr/>
          <p:nvPr/>
        </p:nvPicPr>
        <p:blipFill>
          <a:blip r:embed="rId2"/>
          <a:stretch/>
        </p:blipFill>
        <p:spPr>
          <a:xfrm>
            <a:off x="19440" y="1320120"/>
            <a:ext cx="10038960" cy="623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006920" y="81360"/>
            <a:ext cx="511128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Први критеријум оптималности</a:t>
            </a:r>
            <a:br>
              <a:rPr sz="2800"/>
            </a:b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Rectangle 80"/>
          <p:cNvSpPr/>
          <p:nvPr/>
        </p:nvSpPr>
        <p:spPr>
          <a:xfrm>
            <a:off x="474120" y="6935400"/>
            <a:ext cx="9063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9" name="Picture 81" descr=""/>
          <p:cNvPicPr/>
          <p:nvPr/>
        </p:nvPicPr>
        <p:blipFill>
          <a:blip r:embed="rId2"/>
          <a:stretch/>
        </p:blipFill>
        <p:spPr>
          <a:xfrm>
            <a:off x="3041640" y="4078800"/>
            <a:ext cx="3995280" cy="1918800"/>
          </a:xfrm>
          <a:prstGeom prst="rect">
            <a:avLst/>
          </a:prstGeom>
          <a:ln w="0">
            <a:noFill/>
          </a:ln>
        </p:spPr>
      </p:pic>
      <p:pic>
        <p:nvPicPr>
          <p:cNvPr id="90" name="Picture 82" descr=""/>
          <p:cNvPicPr/>
          <p:nvPr/>
        </p:nvPicPr>
        <p:blipFill>
          <a:blip r:embed="rId3"/>
          <a:stretch/>
        </p:blipFill>
        <p:spPr>
          <a:xfrm>
            <a:off x="2572200" y="1919520"/>
            <a:ext cx="4934880" cy="143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83" descr=""/>
          <p:cNvPicPr/>
          <p:nvPr/>
        </p:nvPicPr>
        <p:blipFill>
          <a:blip r:embed="rId2"/>
          <a:stretch/>
        </p:blipFill>
        <p:spPr>
          <a:xfrm>
            <a:off x="0" y="1011960"/>
            <a:ext cx="10078920" cy="6546240"/>
          </a:xfrm>
          <a:prstGeom prst="rect">
            <a:avLst/>
          </a:prstGeom>
          <a:ln w="0">
            <a:noFill/>
          </a:ln>
        </p:spPr>
      </p:pic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006920" y="81360"/>
            <a:ext cx="511128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Први критеријум оптималности</a:t>
            </a:r>
            <a:br>
              <a:rPr sz="2800"/>
            </a:b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Rectangle 85"/>
          <p:cNvSpPr/>
          <p:nvPr/>
        </p:nvSpPr>
        <p:spPr>
          <a:xfrm>
            <a:off x="474120" y="6935400"/>
            <a:ext cx="9063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006920" y="81360"/>
            <a:ext cx="511128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Први критеријум оптималности</a:t>
            </a:r>
            <a:br>
              <a:rPr sz="2800"/>
            </a:b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" name="Picture 87" descr=""/>
          <p:cNvPicPr/>
          <p:nvPr/>
        </p:nvPicPr>
        <p:blipFill>
          <a:blip r:embed="rId2"/>
          <a:stretch/>
        </p:blipFill>
        <p:spPr>
          <a:xfrm>
            <a:off x="16560" y="1320120"/>
            <a:ext cx="10044720" cy="6238080"/>
          </a:xfrm>
          <a:prstGeom prst="rect">
            <a:avLst/>
          </a:prstGeom>
          <a:ln w="0">
            <a:noFill/>
          </a:ln>
        </p:spPr>
      </p:pic>
      <p:sp>
        <p:nvSpPr>
          <p:cNvPr id="96" name="Rectangle 88"/>
          <p:cNvSpPr/>
          <p:nvPr/>
        </p:nvSpPr>
        <p:spPr>
          <a:xfrm>
            <a:off x="474120" y="6935400"/>
            <a:ext cx="9063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006920" y="81360"/>
            <a:ext cx="511128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Други критеријум оптималности</a:t>
            </a:r>
            <a:br>
              <a:rPr sz="2800"/>
            </a:b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Rectangle 90"/>
          <p:cNvSpPr/>
          <p:nvPr/>
        </p:nvSpPr>
        <p:spPr>
          <a:xfrm>
            <a:off x="474120" y="6935400"/>
            <a:ext cx="9063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9" name="Picture 92" descr=""/>
          <p:cNvPicPr/>
          <p:nvPr/>
        </p:nvPicPr>
        <p:blipFill>
          <a:blip r:embed="rId2"/>
          <a:stretch/>
        </p:blipFill>
        <p:spPr>
          <a:xfrm>
            <a:off x="2373840" y="4025520"/>
            <a:ext cx="5330880" cy="1972080"/>
          </a:xfrm>
          <a:prstGeom prst="rect">
            <a:avLst/>
          </a:prstGeom>
          <a:ln w="0">
            <a:noFill/>
          </a:ln>
        </p:spPr>
      </p:pic>
      <p:pic>
        <p:nvPicPr>
          <p:cNvPr id="100" name="" descr=""/>
          <p:cNvPicPr/>
          <p:nvPr/>
        </p:nvPicPr>
        <p:blipFill>
          <a:blip r:embed="rId3"/>
          <a:stretch/>
        </p:blipFill>
        <p:spPr>
          <a:xfrm>
            <a:off x="927000" y="1919520"/>
            <a:ext cx="8224920" cy="143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93" descr=""/>
          <p:cNvPicPr/>
          <p:nvPr/>
        </p:nvPicPr>
        <p:blipFill>
          <a:blip r:embed="rId2"/>
          <a:stretch/>
        </p:blipFill>
        <p:spPr>
          <a:xfrm>
            <a:off x="0" y="1011960"/>
            <a:ext cx="10078920" cy="6546240"/>
          </a:xfrm>
          <a:prstGeom prst="rect">
            <a:avLst/>
          </a:prstGeom>
          <a:ln w="0">
            <a:noFill/>
          </a:ln>
        </p:spPr>
      </p:pic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006920" y="81360"/>
            <a:ext cx="511128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Други критеријум оптималности</a:t>
            </a:r>
            <a:br>
              <a:rPr sz="2800"/>
            </a:b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Rectangle 95"/>
          <p:cNvSpPr/>
          <p:nvPr/>
        </p:nvSpPr>
        <p:spPr>
          <a:xfrm>
            <a:off x="474120" y="6935400"/>
            <a:ext cx="9063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"/>
          <p:cNvPicPr/>
          <p:nvPr/>
        </p:nvPicPr>
        <p:blipFill>
          <a:blip r:embed="rId2"/>
          <a:stretch/>
        </p:blipFill>
        <p:spPr>
          <a:xfrm>
            <a:off x="2287080" y="487800"/>
            <a:ext cx="5504400" cy="623808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006920" y="81360"/>
            <a:ext cx="853056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Инспирација</a:t>
            </a: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DexTAR</a:t>
            </a: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Rectangle 43"/>
          <p:cNvSpPr/>
          <p:nvPr/>
        </p:nvSpPr>
        <p:spPr>
          <a:xfrm>
            <a:off x="474120" y="6935400"/>
            <a:ext cx="9063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006920" y="81360"/>
            <a:ext cx="511128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Други критеријум оптималности</a:t>
            </a:r>
            <a:br>
              <a:rPr sz="2800"/>
            </a:b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Picture 97" descr=""/>
          <p:cNvPicPr/>
          <p:nvPr/>
        </p:nvPicPr>
        <p:blipFill>
          <a:blip r:embed="rId2"/>
          <a:stretch/>
        </p:blipFill>
        <p:spPr>
          <a:xfrm>
            <a:off x="16560" y="1320120"/>
            <a:ext cx="10044720" cy="6238080"/>
          </a:xfrm>
          <a:prstGeom prst="rect">
            <a:avLst/>
          </a:prstGeom>
          <a:ln w="0">
            <a:noFill/>
          </a:ln>
        </p:spPr>
      </p:pic>
      <p:sp>
        <p:nvSpPr>
          <p:cNvPr id="106" name="Rectangle 98"/>
          <p:cNvSpPr/>
          <p:nvPr/>
        </p:nvSpPr>
        <p:spPr>
          <a:xfrm>
            <a:off x="474120" y="6935400"/>
            <a:ext cx="9063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006920" y="81360"/>
            <a:ext cx="558612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Провера добијених параметара</a:t>
            </a: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Rectangle 71"/>
          <p:cNvSpPr/>
          <p:nvPr/>
        </p:nvSpPr>
        <p:spPr>
          <a:xfrm>
            <a:off x="474120" y="6935400"/>
            <a:ext cx="9063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9" name="TextBox 72"/>
          <p:cNvSpPr/>
          <p:nvPr/>
        </p:nvSpPr>
        <p:spPr>
          <a:xfrm>
            <a:off x="809640" y="1739520"/>
            <a:ext cx="8458560" cy="40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50000"/>
              </a:lnSpc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Дужа путања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почетни положај врха алата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(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8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0mm,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4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0mm)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жељени положај врха алата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(-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8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0mm,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4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0mm)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Краћа путања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почетни положај врха алата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(10mm, 60mm)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жељени положај врха алата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(-10mm, 60mm)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99" descr=""/>
          <p:cNvPicPr/>
          <p:nvPr/>
        </p:nvPicPr>
        <p:blipFill>
          <a:blip r:embed="rId2"/>
          <a:stretch/>
        </p:blipFill>
        <p:spPr>
          <a:xfrm>
            <a:off x="0" y="1011960"/>
            <a:ext cx="10078920" cy="6546240"/>
          </a:xfrm>
          <a:prstGeom prst="rect">
            <a:avLst/>
          </a:prstGeom>
          <a:ln w="0">
            <a:noFill/>
          </a:ln>
        </p:spPr>
      </p:pic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006920" y="81360"/>
            <a:ext cx="493128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Провера добијених параметара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Дужа путања</a:t>
            </a: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Rectangle 101"/>
          <p:cNvSpPr/>
          <p:nvPr/>
        </p:nvSpPr>
        <p:spPr>
          <a:xfrm>
            <a:off x="474120" y="6935400"/>
            <a:ext cx="9063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02" descr=""/>
          <p:cNvPicPr/>
          <p:nvPr/>
        </p:nvPicPr>
        <p:blipFill>
          <a:blip r:embed="rId2"/>
          <a:stretch/>
        </p:blipFill>
        <p:spPr>
          <a:xfrm>
            <a:off x="16560" y="1320120"/>
            <a:ext cx="10044720" cy="6238080"/>
          </a:xfrm>
          <a:prstGeom prst="rect">
            <a:avLst/>
          </a:prstGeom>
          <a:ln w="0">
            <a:noFill/>
          </a:ln>
        </p:spPr>
      </p:pic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006920" y="81360"/>
            <a:ext cx="493128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Провера добијених параметара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Дужа путања</a:t>
            </a: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Rectangle 104"/>
          <p:cNvSpPr/>
          <p:nvPr/>
        </p:nvSpPr>
        <p:spPr>
          <a:xfrm>
            <a:off x="474120" y="6935400"/>
            <a:ext cx="9063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05" descr=""/>
          <p:cNvPicPr/>
          <p:nvPr/>
        </p:nvPicPr>
        <p:blipFill>
          <a:blip r:embed="rId2"/>
          <a:stretch/>
        </p:blipFill>
        <p:spPr>
          <a:xfrm>
            <a:off x="0" y="1011960"/>
            <a:ext cx="10078920" cy="6546240"/>
          </a:xfrm>
          <a:prstGeom prst="rect">
            <a:avLst/>
          </a:prstGeom>
          <a:ln w="0">
            <a:noFill/>
          </a:ln>
        </p:spPr>
      </p:pic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006920" y="81360"/>
            <a:ext cx="493128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Провера добијених параметара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Краћа путања</a:t>
            </a: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Rectangle 107"/>
          <p:cNvSpPr/>
          <p:nvPr/>
        </p:nvSpPr>
        <p:spPr>
          <a:xfrm>
            <a:off x="474120" y="6935400"/>
            <a:ext cx="9063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006920" y="81360"/>
            <a:ext cx="493128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Провера добијених параметара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Краћа путања</a:t>
            </a: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Rectangle 109"/>
          <p:cNvSpPr/>
          <p:nvPr/>
        </p:nvSpPr>
        <p:spPr>
          <a:xfrm>
            <a:off x="474120" y="6935400"/>
            <a:ext cx="9063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1" name="Picture 110" descr=""/>
          <p:cNvPicPr/>
          <p:nvPr/>
        </p:nvPicPr>
        <p:blipFill>
          <a:blip r:embed="rId2"/>
          <a:stretch/>
        </p:blipFill>
        <p:spPr>
          <a:xfrm>
            <a:off x="16560" y="1320120"/>
            <a:ext cx="10044720" cy="623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006920" y="81360"/>
            <a:ext cx="457092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Закључак</a:t>
            </a: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Rectangle 112"/>
          <p:cNvSpPr/>
          <p:nvPr/>
        </p:nvSpPr>
        <p:spPr>
          <a:xfrm>
            <a:off x="474120" y="6935400"/>
            <a:ext cx="9063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4" name="TextBox 113"/>
          <p:cNvSpPr/>
          <p:nvPr/>
        </p:nvSpPr>
        <p:spPr>
          <a:xfrm>
            <a:off x="809640" y="2310480"/>
            <a:ext cx="8458560" cy="293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50000"/>
              </a:lnSpc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Могућа унапређења: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каскадна регулација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додатни критеријуми оптималности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структурна оптимизација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генерисање путање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59640" y="2340000"/>
            <a:ext cx="9358560" cy="28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Хвала на пажњи!</a:t>
            </a:r>
            <a:endParaRPr b="0" lang="sr-R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 descr=""/>
          <p:cNvPicPr/>
          <p:nvPr/>
        </p:nvPicPr>
        <p:blipFill>
          <a:blip r:embed="rId2"/>
          <a:stretch/>
        </p:blipFill>
        <p:spPr>
          <a:xfrm>
            <a:off x="2255040" y="900360"/>
            <a:ext cx="5568840" cy="575820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006920" y="81360"/>
            <a:ext cx="853056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Инспирација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3D штампачи</a:t>
            </a: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Rectangle 46"/>
          <p:cNvSpPr/>
          <p:nvPr/>
        </p:nvSpPr>
        <p:spPr>
          <a:xfrm>
            <a:off x="474120" y="6935400"/>
            <a:ext cx="9063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"/>
          <p:cNvPicPr/>
          <p:nvPr/>
        </p:nvPicPr>
        <p:blipFill>
          <a:blip r:embed="rId2"/>
          <a:stretch/>
        </p:blipFill>
        <p:spPr>
          <a:xfrm>
            <a:off x="5569560" y="0"/>
            <a:ext cx="4509360" cy="6793200"/>
          </a:xfrm>
          <a:prstGeom prst="rect">
            <a:avLst/>
          </a:prstGeom>
          <a:ln w="0">
            <a:noFill/>
          </a:ln>
        </p:spPr>
      </p:pic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006920" y="81360"/>
            <a:ext cx="457092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Петочлани паралелни манипулатор</a:t>
            </a: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74120" y="6935400"/>
            <a:ext cx="9063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2" name="TextBox 1"/>
          <p:cNvSpPr/>
          <p:nvPr/>
        </p:nvSpPr>
        <p:spPr>
          <a:xfrm>
            <a:off x="809640" y="2788560"/>
            <a:ext cx="8458560" cy="19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 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погонска сегмента, повезани на МЈС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 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пасивна сегмента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 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непокретан сегмент, база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1" descr=""/>
          <p:cNvPicPr/>
          <p:nvPr/>
        </p:nvPicPr>
        <p:blipFill>
          <a:blip r:embed="rId2"/>
          <a:stretch/>
        </p:blipFill>
        <p:spPr>
          <a:xfrm>
            <a:off x="5694840" y="96840"/>
            <a:ext cx="4340880" cy="6606720"/>
          </a:xfrm>
          <a:prstGeom prst="rect">
            <a:avLst/>
          </a:prstGeom>
          <a:ln w="0">
            <a:noFill/>
          </a:ln>
        </p:spPr>
      </p:pic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006920" y="81360"/>
            <a:ext cx="457092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Кинематска анализа</a:t>
            </a: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Rectangle 53"/>
          <p:cNvSpPr/>
          <p:nvPr/>
        </p:nvSpPr>
        <p:spPr>
          <a:xfrm>
            <a:off x="474120" y="6935400"/>
            <a:ext cx="9063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" name="TextBox 1"/>
          <p:cNvSpPr/>
          <p:nvPr/>
        </p:nvSpPr>
        <p:spPr>
          <a:xfrm>
            <a:off x="809640" y="2788560"/>
            <a:ext cx="8458560" cy="19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моделује кретање манипулатора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директан и инверзан проблем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006920" y="81360"/>
            <a:ext cx="457092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Динамичка анализа</a:t>
            </a: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Rectangle 55"/>
          <p:cNvSpPr/>
          <p:nvPr/>
        </p:nvSpPr>
        <p:spPr>
          <a:xfrm>
            <a:off x="474120" y="6935400"/>
            <a:ext cx="9063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9" name="Picture 56" descr=""/>
          <p:cNvPicPr/>
          <p:nvPr/>
        </p:nvPicPr>
        <p:blipFill>
          <a:blip r:embed="rId2"/>
          <a:stretch/>
        </p:blipFill>
        <p:spPr>
          <a:xfrm>
            <a:off x="807480" y="1017720"/>
            <a:ext cx="8462160" cy="551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006920" y="81360"/>
            <a:ext cx="457092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Динамичка анализа</a:t>
            </a: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Rectangle 58"/>
          <p:cNvSpPr/>
          <p:nvPr/>
        </p:nvSpPr>
        <p:spPr>
          <a:xfrm>
            <a:off x="474120" y="6935400"/>
            <a:ext cx="9063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2" name="Picture 59" descr=""/>
          <p:cNvPicPr/>
          <p:nvPr/>
        </p:nvPicPr>
        <p:blipFill>
          <a:blip r:embed="rId2"/>
          <a:stretch/>
        </p:blipFill>
        <p:spPr>
          <a:xfrm>
            <a:off x="345600" y="1613880"/>
            <a:ext cx="9385920" cy="432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006920" y="81360"/>
            <a:ext cx="457092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Оптимизација</a:t>
            </a: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Rectangle 61"/>
          <p:cNvSpPr/>
          <p:nvPr/>
        </p:nvSpPr>
        <p:spPr>
          <a:xfrm>
            <a:off x="474120" y="6935400"/>
            <a:ext cx="9063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5" name="Picture 62" descr=""/>
          <p:cNvPicPr/>
          <p:nvPr/>
        </p:nvPicPr>
        <p:blipFill>
          <a:blip r:embed="rId2"/>
          <a:stretch/>
        </p:blipFill>
        <p:spPr>
          <a:xfrm>
            <a:off x="4680720" y="81360"/>
            <a:ext cx="5398560" cy="6678000"/>
          </a:xfrm>
          <a:prstGeom prst="rect">
            <a:avLst/>
          </a:prstGeom>
          <a:ln w="0">
            <a:noFill/>
          </a:ln>
        </p:spPr>
      </p:pic>
      <p:sp>
        <p:nvSpPr>
          <p:cNvPr id="66" name="TextBox 1"/>
          <p:cNvSpPr/>
          <p:nvPr/>
        </p:nvSpPr>
        <p:spPr>
          <a:xfrm>
            <a:off x="809640" y="2788560"/>
            <a:ext cx="4137480" cy="19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одређивање најбољег решења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према критеријуму оптималности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3" descr=""/>
          <p:cNvPicPr/>
          <p:nvPr/>
        </p:nvPicPr>
        <p:blipFill>
          <a:blip r:embed="rId2"/>
          <a:stretch/>
        </p:blipFill>
        <p:spPr>
          <a:xfrm>
            <a:off x="4544280" y="709200"/>
            <a:ext cx="5535000" cy="6008400"/>
          </a:xfrm>
          <a:prstGeom prst="rect">
            <a:avLst/>
          </a:prstGeom>
          <a:ln w="0">
            <a:noFill/>
          </a:ln>
        </p:spPr>
      </p:pic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006920" y="81360"/>
            <a:ext cx="7810920" cy="126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Particle swarm optimization (PSO)</a:t>
            </a: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Rectangle 65"/>
          <p:cNvSpPr/>
          <p:nvPr/>
        </p:nvSpPr>
        <p:spPr>
          <a:xfrm>
            <a:off x="474120" y="6935400"/>
            <a:ext cx="9063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" name="TextBox 1"/>
          <p:cNvSpPr/>
          <p:nvPr/>
        </p:nvSpPr>
        <p:spPr>
          <a:xfrm>
            <a:off x="809640" y="2788560"/>
            <a:ext cx="4137480" cy="19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еволутивна метода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5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рој честица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Application>LibreOffice/7.6.0.3$Windows_X86_64 LibreOffice_project/69edd8b8ebc41d00b4de3915dc82f8f0fc3b6265</Application>
  <AppVersion>15.0000</AppVersion>
  <Words>300</Words>
  <Paragraphs>53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2024-09-16T17:08:32Z</dcterms:created>
  <dc:creator>Popadic Lazar NVD EDEEG3</dc:creator>
  <dc:description/>
  <dc:language>sr-RS</dc:language>
  <cp:lastModifiedBy/>
  <cp:lastPrinted>2024-09-18T19:40:13Z</cp:lastPrinted>
  <dcterms:modified xsi:type="dcterms:W3CDTF">2024-09-19T20:21:02Z</dcterms:modified>
  <cp:revision>40</cp:revision>
  <dc:subject/>
  <dc:title>Оптимизација управљања паралелним манипулатором употребом еволутивних алгоритама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294a1c8-9899-41e7-8f6e-8b1b3c79592a_ActionId">
    <vt:lpwstr>0e62861f-6780-4d38-aa34-8be5133c38ad</vt:lpwstr>
  </property>
  <property fmtid="{D5CDD505-2E9C-101B-9397-08002B2CF9AE}" pid="3" name="MSIP_Label_7294a1c8-9899-41e7-8f6e-8b1b3c79592a_ContentBits">
    <vt:lpwstr>0</vt:lpwstr>
  </property>
  <property fmtid="{D5CDD505-2E9C-101B-9397-08002B2CF9AE}" pid="4" name="MSIP_Label_7294a1c8-9899-41e7-8f6e-8b1b3c79592a_Enabled">
    <vt:lpwstr>true</vt:lpwstr>
  </property>
  <property fmtid="{D5CDD505-2E9C-101B-9397-08002B2CF9AE}" pid="5" name="MSIP_Label_7294a1c8-9899-41e7-8f6e-8b1b3c79592a_Method">
    <vt:lpwstr>Privileged</vt:lpwstr>
  </property>
  <property fmtid="{D5CDD505-2E9C-101B-9397-08002B2CF9AE}" pid="6" name="MSIP_Label_7294a1c8-9899-41e7-8f6e-8b1b3c79592a_Name">
    <vt:lpwstr>Internal sub2 (no marking)</vt:lpwstr>
  </property>
  <property fmtid="{D5CDD505-2E9C-101B-9397-08002B2CF9AE}" pid="7" name="MSIP_Label_7294a1c8-9899-41e7-8f6e-8b1b3c79592a_SetDate">
    <vt:lpwstr>2024-09-19T07:32:17Z</vt:lpwstr>
  </property>
  <property fmtid="{D5CDD505-2E9C-101B-9397-08002B2CF9AE}" pid="8" name="MSIP_Label_7294a1c8-9899-41e7-8f6e-8b1b3c79592a_SiteId">
    <vt:lpwstr>eb70b763-b6d7-4486-8555-8831709a784e</vt:lpwstr>
  </property>
  <property fmtid="{D5CDD505-2E9C-101B-9397-08002B2CF9AE}" pid="9" name="PresentationFormat">
    <vt:lpwstr>Custom</vt:lpwstr>
  </property>
  <property fmtid="{D5CDD505-2E9C-101B-9397-08002B2CF9AE}" pid="10" name="Slides">
    <vt:i4>26</vt:i4>
  </property>
</Properties>
</file>